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3" r:id="rId4"/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Montserrat SemiBold"/>
      <p:regular r:id="rId30"/>
      <p:bold r:id="rId31"/>
      <p:italic r:id="rId32"/>
      <p:boldItalic r:id="rId33"/>
    </p:embeddedFont>
    <p:embeddedFont>
      <p:font typeface="Proxima Nova"/>
      <p:regular r:id="rId34"/>
      <p:bold r:id="rId35"/>
      <p:italic r:id="rId36"/>
      <p:boldItalic r:id="rId37"/>
    </p:embeddedFont>
    <p:embeddedFont>
      <p:font typeface="Montserrat"/>
      <p:regular r:id="rId38"/>
      <p:bold r:id="rId39"/>
      <p:italic r:id="rId40"/>
      <p:boldItalic r:id="rId41"/>
    </p:embeddedFont>
    <p:embeddedFont>
      <p:font typeface="Proxima Nova Semibold"/>
      <p:regular r:id="rId42"/>
      <p:bold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E8A3D8D-1BD7-4FB8-8A32-2ABCC1BF7AF9}">
  <a:tblStyle styleId="{CE8A3D8D-1BD7-4FB8-8A32-2ABCC1BF7A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4.xml"/><Relationship Id="rId42" Type="http://schemas.openxmlformats.org/officeDocument/2006/relationships/font" Target="fonts/ProximaNovaSemibold-regular.fntdata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6.xml"/><Relationship Id="rId44" Type="http://schemas.openxmlformats.org/officeDocument/2006/relationships/font" Target="fonts/ProximaNovaSemibold-boldItalic.fntdata"/><Relationship Id="rId21" Type="http://schemas.openxmlformats.org/officeDocument/2006/relationships/slide" Target="slides/slide15.xml"/><Relationship Id="rId43" Type="http://schemas.openxmlformats.org/officeDocument/2006/relationships/font" Target="fonts/ProximaNovaSemibold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SemiBold-bold.fntdata"/><Relationship Id="rId30" Type="http://schemas.openxmlformats.org/officeDocument/2006/relationships/font" Target="fonts/MontserratSemiBold-regular.fntdata"/><Relationship Id="rId11" Type="http://schemas.openxmlformats.org/officeDocument/2006/relationships/slide" Target="slides/slide5.xml"/><Relationship Id="rId33" Type="http://schemas.openxmlformats.org/officeDocument/2006/relationships/font" Target="fonts/MontserratSemiBold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SemiBold-italic.fntdata"/><Relationship Id="rId13" Type="http://schemas.openxmlformats.org/officeDocument/2006/relationships/slide" Target="slides/slide7.xml"/><Relationship Id="rId35" Type="http://schemas.openxmlformats.org/officeDocument/2006/relationships/font" Target="fonts/ProximaNova-bold.fntdata"/><Relationship Id="rId12" Type="http://schemas.openxmlformats.org/officeDocument/2006/relationships/slide" Target="slides/slide6.xml"/><Relationship Id="rId34" Type="http://schemas.openxmlformats.org/officeDocument/2006/relationships/font" Target="fonts/ProximaNova-regular.fntdata"/><Relationship Id="rId15" Type="http://schemas.openxmlformats.org/officeDocument/2006/relationships/slide" Target="slides/slide9.xml"/><Relationship Id="rId37" Type="http://schemas.openxmlformats.org/officeDocument/2006/relationships/font" Target="fonts/ProximaNova-boldItalic.fntdata"/><Relationship Id="rId14" Type="http://schemas.openxmlformats.org/officeDocument/2006/relationships/slide" Target="slides/slide8.xml"/><Relationship Id="rId36" Type="http://schemas.openxmlformats.org/officeDocument/2006/relationships/font" Target="fonts/ProximaNova-italic.fntdata"/><Relationship Id="rId17" Type="http://schemas.openxmlformats.org/officeDocument/2006/relationships/slide" Target="slides/slide11.xml"/><Relationship Id="rId39" Type="http://schemas.openxmlformats.org/officeDocument/2006/relationships/font" Target="fonts/Montserrat-bold.fntdata"/><Relationship Id="rId16" Type="http://schemas.openxmlformats.org/officeDocument/2006/relationships/slide" Target="slides/slide10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cfdd7b1c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7cfdd7b1c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cfdd7b1c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cfdd7b1c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cfdd7b1c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cfdd7b1c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cfdd7b1c5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cfdd7b1c5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cfdd7b1c5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cfdd7b1c5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63f76a5452_0_120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63f76a5452_0_120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7cfdd7b1c5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7cfdd7b1c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cfdd7b1c5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cfdd7b1c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7cfdd7b1c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7cfdd7b1c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7cfdd7b1c5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7cfdd7b1c5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3daf6a34a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3daf6a34a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cfdd7b1c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7cfdd7b1c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cfdd7b1c5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7cfdd7b1c5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Increased activity in ventral tegmental area, ventral striatum, pallidum, and putamen → indicated in choices for uncertain rewards and delayed responses</a:t>
            </a:r>
            <a:endParaRPr sz="1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→ associated with Theory of Mind and implementing appropriate adjustments in behavior</a:t>
            </a:r>
            <a:endParaRPr sz="1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7cfdd7b1c5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7cfdd7b1c5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63f76a5452_0_119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63f76a5452_0_11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3daf6a34a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63daf6a34a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3daf6a34a_3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3daf6a34a_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3daf6a34a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3daf6a34a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cfdd7b1c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7cfdd7b1c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cfdd7b1c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cfdd7b1c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cfdd7b1c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cfdd7b1c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3daf6a34a_3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3daf6a34a_3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987075" y="781525"/>
            <a:ext cx="3437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987075" y="2834125"/>
            <a:ext cx="2514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hasCustomPrompt="1" type="title"/>
          </p:nvPr>
        </p:nvSpPr>
        <p:spPr>
          <a:xfrm>
            <a:off x="2417700" y="1859620"/>
            <a:ext cx="4308600" cy="112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1" name="Google Shape;41;p11"/>
          <p:cNvSpPr txBox="1"/>
          <p:nvPr>
            <p:ph idx="1" type="subTitle"/>
          </p:nvPr>
        </p:nvSpPr>
        <p:spPr>
          <a:xfrm>
            <a:off x="2799450" y="3211100"/>
            <a:ext cx="3545100" cy="6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2" name="Google Shape;42;p11"/>
          <p:cNvSpPr txBox="1"/>
          <p:nvPr>
            <p:ph idx="2"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rgbClr val="FFFFF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AND_BODY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hasCustomPrompt="1" idx="2" type="title"/>
          </p:nvPr>
        </p:nvSpPr>
        <p:spPr>
          <a:xfrm>
            <a:off x="848400" y="2019475"/>
            <a:ext cx="1695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/>
          <p:nvPr>
            <p:ph idx="3" type="title"/>
          </p:nvPr>
        </p:nvSpPr>
        <p:spPr>
          <a:xfrm>
            <a:off x="848400" y="28611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8" name="Google Shape;48;p13"/>
          <p:cNvSpPr txBox="1"/>
          <p:nvPr>
            <p:ph idx="1" type="subTitle"/>
          </p:nvPr>
        </p:nvSpPr>
        <p:spPr>
          <a:xfrm>
            <a:off x="848400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9" name="Google Shape;49;p13"/>
          <p:cNvSpPr txBox="1"/>
          <p:nvPr>
            <p:ph hasCustomPrompt="1" idx="4" type="title"/>
          </p:nvPr>
        </p:nvSpPr>
        <p:spPr>
          <a:xfrm>
            <a:off x="2765499" y="2019475"/>
            <a:ext cx="1695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idx="5" type="title"/>
          </p:nvPr>
        </p:nvSpPr>
        <p:spPr>
          <a:xfrm>
            <a:off x="2765499" y="28611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1" name="Google Shape;51;p13"/>
          <p:cNvSpPr txBox="1"/>
          <p:nvPr>
            <p:ph idx="6" type="subTitle"/>
          </p:nvPr>
        </p:nvSpPr>
        <p:spPr>
          <a:xfrm>
            <a:off x="2765499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2" name="Google Shape;52;p13"/>
          <p:cNvSpPr txBox="1"/>
          <p:nvPr>
            <p:ph hasCustomPrompt="1" idx="7" type="title"/>
          </p:nvPr>
        </p:nvSpPr>
        <p:spPr>
          <a:xfrm>
            <a:off x="4682598" y="2019475"/>
            <a:ext cx="1695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idx="8" type="title"/>
          </p:nvPr>
        </p:nvSpPr>
        <p:spPr>
          <a:xfrm>
            <a:off x="4682598" y="28611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4" name="Google Shape;54;p13"/>
          <p:cNvSpPr txBox="1"/>
          <p:nvPr>
            <p:ph idx="9" type="subTitle"/>
          </p:nvPr>
        </p:nvSpPr>
        <p:spPr>
          <a:xfrm>
            <a:off x="4682598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5" name="Google Shape;55;p13"/>
          <p:cNvSpPr txBox="1"/>
          <p:nvPr>
            <p:ph hasCustomPrompt="1" idx="13" type="title"/>
          </p:nvPr>
        </p:nvSpPr>
        <p:spPr>
          <a:xfrm>
            <a:off x="6599697" y="2019475"/>
            <a:ext cx="1695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idx="14" type="title"/>
          </p:nvPr>
        </p:nvSpPr>
        <p:spPr>
          <a:xfrm>
            <a:off x="6599697" y="28611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7" name="Google Shape;57;p13"/>
          <p:cNvSpPr txBox="1"/>
          <p:nvPr>
            <p:ph idx="15" type="subTitle"/>
          </p:nvPr>
        </p:nvSpPr>
        <p:spPr>
          <a:xfrm>
            <a:off x="6599697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CAPTION_ONLY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5786451" y="3831950"/>
            <a:ext cx="2522400" cy="71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2" type="title"/>
          </p:nvPr>
        </p:nvSpPr>
        <p:spPr>
          <a:xfrm>
            <a:off x="818250" y="459775"/>
            <a:ext cx="4579200" cy="24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ext">
  <p:cSld name="SECTION_TITLE_AND_DESCRIPTION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2674202" y="1469300"/>
            <a:ext cx="3795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">
  <p:cSld name="TITLE_AND_BODY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2" type="title"/>
          </p:nvPr>
        </p:nvSpPr>
        <p:spPr>
          <a:xfrm>
            <a:off x="1277050" y="3033233"/>
            <a:ext cx="18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1277050" y="3365450"/>
            <a:ext cx="187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7" name="Google Shape;67;p16"/>
          <p:cNvSpPr txBox="1"/>
          <p:nvPr>
            <p:ph idx="3" type="title"/>
          </p:nvPr>
        </p:nvSpPr>
        <p:spPr>
          <a:xfrm>
            <a:off x="3634348" y="3033233"/>
            <a:ext cx="18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8" name="Google Shape;68;p16"/>
          <p:cNvSpPr txBox="1"/>
          <p:nvPr>
            <p:ph idx="4" type="subTitle"/>
          </p:nvPr>
        </p:nvSpPr>
        <p:spPr>
          <a:xfrm>
            <a:off x="3634348" y="3365450"/>
            <a:ext cx="187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9" name="Google Shape;69;p16"/>
          <p:cNvSpPr txBox="1"/>
          <p:nvPr>
            <p:ph idx="5" type="title"/>
          </p:nvPr>
        </p:nvSpPr>
        <p:spPr>
          <a:xfrm>
            <a:off x="5991647" y="3033233"/>
            <a:ext cx="18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0" name="Google Shape;70;p16"/>
          <p:cNvSpPr txBox="1"/>
          <p:nvPr>
            <p:ph idx="6" type="subTitle"/>
          </p:nvPr>
        </p:nvSpPr>
        <p:spPr>
          <a:xfrm>
            <a:off x="5991647" y="3365450"/>
            <a:ext cx="187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úmero grande 1">
  <p:cSld name="BIG_NUMBER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hasCustomPrompt="1" type="title"/>
          </p:nvPr>
        </p:nvSpPr>
        <p:spPr>
          <a:xfrm>
            <a:off x="3675900" y="1345956"/>
            <a:ext cx="1792200" cy="61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3" name="Google Shape;73;p17"/>
          <p:cNvSpPr txBox="1"/>
          <p:nvPr>
            <p:ph idx="2" type="title"/>
          </p:nvPr>
        </p:nvSpPr>
        <p:spPr>
          <a:xfrm>
            <a:off x="3358650" y="1798900"/>
            <a:ext cx="242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4" name="Google Shape;74;p17"/>
          <p:cNvSpPr txBox="1"/>
          <p:nvPr>
            <p:ph idx="1" type="subTitle"/>
          </p:nvPr>
        </p:nvSpPr>
        <p:spPr>
          <a:xfrm>
            <a:off x="3642600" y="2074650"/>
            <a:ext cx="18588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5" name="Google Shape;75;p17"/>
          <p:cNvSpPr txBox="1"/>
          <p:nvPr>
            <p:ph idx="3"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hasCustomPrompt="1" idx="4" type="title"/>
          </p:nvPr>
        </p:nvSpPr>
        <p:spPr>
          <a:xfrm>
            <a:off x="6162775" y="1294300"/>
            <a:ext cx="1792200" cy="61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/>
          <p:nvPr>
            <p:ph idx="5" type="title"/>
          </p:nvPr>
        </p:nvSpPr>
        <p:spPr>
          <a:xfrm>
            <a:off x="5845525" y="1798900"/>
            <a:ext cx="242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8" name="Google Shape;78;p17"/>
          <p:cNvSpPr txBox="1"/>
          <p:nvPr>
            <p:ph idx="6" type="subTitle"/>
          </p:nvPr>
        </p:nvSpPr>
        <p:spPr>
          <a:xfrm>
            <a:off x="6129475" y="2074650"/>
            <a:ext cx="18219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" name="Google Shape;79;p17"/>
          <p:cNvSpPr txBox="1"/>
          <p:nvPr>
            <p:ph hasCustomPrompt="1" idx="7" type="title"/>
          </p:nvPr>
        </p:nvSpPr>
        <p:spPr>
          <a:xfrm>
            <a:off x="1189025" y="1294300"/>
            <a:ext cx="1792200" cy="61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0" name="Google Shape;80;p17"/>
          <p:cNvSpPr txBox="1"/>
          <p:nvPr>
            <p:ph idx="8" type="title"/>
          </p:nvPr>
        </p:nvSpPr>
        <p:spPr>
          <a:xfrm>
            <a:off x="871775" y="1798900"/>
            <a:ext cx="242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1" name="Google Shape;81;p17"/>
          <p:cNvSpPr txBox="1"/>
          <p:nvPr>
            <p:ph idx="9" type="subTitle"/>
          </p:nvPr>
        </p:nvSpPr>
        <p:spPr>
          <a:xfrm>
            <a:off x="1155725" y="2074650"/>
            <a:ext cx="18588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2">
  <p:cSld name="SECTION_TITLE_AND_DESCRIPTION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/>
          <p:nvPr/>
        </p:nvSpPr>
        <p:spPr>
          <a:xfrm>
            <a:off x="-31750" y="-39675"/>
            <a:ext cx="6127800" cy="518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8"/>
          <p:cNvSpPr txBox="1"/>
          <p:nvPr>
            <p:ph type="title"/>
          </p:nvPr>
        </p:nvSpPr>
        <p:spPr>
          <a:xfrm>
            <a:off x="774850" y="1698650"/>
            <a:ext cx="4129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" type="subTitle"/>
          </p:nvPr>
        </p:nvSpPr>
        <p:spPr>
          <a:xfrm>
            <a:off x="1656850" y="3108204"/>
            <a:ext cx="3247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hasCustomPrompt="1" idx="2" type="title"/>
          </p:nvPr>
        </p:nvSpPr>
        <p:spPr>
          <a:xfrm>
            <a:off x="3149350" y="1367754"/>
            <a:ext cx="1754700" cy="60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four columns">
  <p:cSld name="TITLE_AND_BODY_1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2" type="title"/>
          </p:nvPr>
        </p:nvSpPr>
        <p:spPr>
          <a:xfrm>
            <a:off x="848400" y="30135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0" name="Google Shape;90;p19"/>
          <p:cNvSpPr txBox="1"/>
          <p:nvPr>
            <p:ph idx="1" type="subTitle"/>
          </p:nvPr>
        </p:nvSpPr>
        <p:spPr>
          <a:xfrm>
            <a:off x="848400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1" name="Google Shape;91;p19"/>
          <p:cNvSpPr txBox="1"/>
          <p:nvPr>
            <p:ph idx="3" type="title"/>
          </p:nvPr>
        </p:nvSpPr>
        <p:spPr>
          <a:xfrm>
            <a:off x="2765499" y="30135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2" name="Google Shape;92;p19"/>
          <p:cNvSpPr txBox="1"/>
          <p:nvPr>
            <p:ph idx="4" type="subTitle"/>
          </p:nvPr>
        </p:nvSpPr>
        <p:spPr>
          <a:xfrm>
            <a:off x="2765499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3" name="Google Shape;93;p19"/>
          <p:cNvSpPr txBox="1"/>
          <p:nvPr>
            <p:ph idx="5" type="title"/>
          </p:nvPr>
        </p:nvSpPr>
        <p:spPr>
          <a:xfrm>
            <a:off x="4682598" y="30135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4" name="Google Shape;94;p19"/>
          <p:cNvSpPr txBox="1"/>
          <p:nvPr>
            <p:ph idx="6" type="subTitle"/>
          </p:nvPr>
        </p:nvSpPr>
        <p:spPr>
          <a:xfrm>
            <a:off x="4682598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5" name="Google Shape;95;p19"/>
          <p:cNvSpPr txBox="1"/>
          <p:nvPr>
            <p:ph idx="7" type="title"/>
          </p:nvPr>
        </p:nvSpPr>
        <p:spPr>
          <a:xfrm>
            <a:off x="6599697" y="30135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6" name="Google Shape;96;p19"/>
          <p:cNvSpPr txBox="1"/>
          <p:nvPr>
            <p:ph idx="8" type="subTitle"/>
          </p:nvPr>
        </p:nvSpPr>
        <p:spPr>
          <a:xfrm>
            <a:off x="6599697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3">
  <p:cSld name="SECTION_TITLE_AND_DESCRIPTION_1_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895163" y="1690704"/>
            <a:ext cx="3247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" type="subTitle"/>
          </p:nvPr>
        </p:nvSpPr>
        <p:spPr>
          <a:xfrm>
            <a:off x="895163" y="3108204"/>
            <a:ext cx="3247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hasCustomPrompt="1" idx="2" type="title"/>
          </p:nvPr>
        </p:nvSpPr>
        <p:spPr>
          <a:xfrm>
            <a:off x="1641413" y="1367754"/>
            <a:ext cx="1754700" cy="60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20"/>
          <p:cNvSpPr/>
          <p:nvPr/>
        </p:nvSpPr>
        <p:spPr>
          <a:xfrm>
            <a:off x="6524625" y="0"/>
            <a:ext cx="2619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895163" y="1690704"/>
            <a:ext cx="3247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895163" y="3108204"/>
            <a:ext cx="3247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641413" y="1367754"/>
            <a:ext cx="1754700" cy="60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 ">
  <p:cSld name="TITLE_AND_BODY_1_1_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2" type="title"/>
          </p:nvPr>
        </p:nvSpPr>
        <p:spPr>
          <a:xfrm>
            <a:off x="669900" y="3453858"/>
            <a:ext cx="18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21"/>
          <p:cNvSpPr txBox="1"/>
          <p:nvPr>
            <p:ph idx="1" type="subTitle"/>
          </p:nvPr>
        </p:nvSpPr>
        <p:spPr>
          <a:xfrm>
            <a:off x="669900" y="3786075"/>
            <a:ext cx="187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6" name="Google Shape;106;p21"/>
          <p:cNvSpPr txBox="1"/>
          <p:nvPr>
            <p:ph idx="3" type="title"/>
          </p:nvPr>
        </p:nvSpPr>
        <p:spPr>
          <a:xfrm>
            <a:off x="2646198" y="3453858"/>
            <a:ext cx="18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7" name="Google Shape;107;p21"/>
          <p:cNvSpPr txBox="1"/>
          <p:nvPr>
            <p:ph idx="4" type="subTitle"/>
          </p:nvPr>
        </p:nvSpPr>
        <p:spPr>
          <a:xfrm>
            <a:off x="2646198" y="3786075"/>
            <a:ext cx="187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8" name="Google Shape;108;p21"/>
          <p:cNvSpPr txBox="1"/>
          <p:nvPr>
            <p:ph idx="5" type="title"/>
          </p:nvPr>
        </p:nvSpPr>
        <p:spPr>
          <a:xfrm>
            <a:off x="4622497" y="3453858"/>
            <a:ext cx="18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9" name="Google Shape;109;p21"/>
          <p:cNvSpPr txBox="1"/>
          <p:nvPr>
            <p:ph idx="6" type="subTitle"/>
          </p:nvPr>
        </p:nvSpPr>
        <p:spPr>
          <a:xfrm>
            <a:off x="4622497" y="3786075"/>
            <a:ext cx="187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0" name="Google Shape;110;p21"/>
          <p:cNvSpPr txBox="1"/>
          <p:nvPr>
            <p:ph idx="7" type="title"/>
          </p:nvPr>
        </p:nvSpPr>
        <p:spPr>
          <a:xfrm>
            <a:off x="2646200" y="1778458"/>
            <a:ext cx="18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1" name="Google Shape;111;p21"/>
          <p:cNvSpPr txBox="1"/>
          <p:nvPr>
            <p:ph idx="8" type="subTitle"/>
          </p:nvPr>
        </p:nvSpPr>
        <p:spPr>
          <a:xfrm>
            <a:off x="2646200" y="2110675"/>
            <a:ext cx="187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2" name="Google Shape;112;p21"/>
          <p:cNvSpPr txBox="1"/>
          <p:nvPr>
            <p:ph idx="9" type="title"/>
          </p:nvPr>
        </p:nvSpPr>
        <p:spPr>
          <a:xfrm>
            <a:off x="4622498" y="1778458"/>
            <a:ext cx="18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21"/>
          <p:cNvSpPr txBox="1"/>
          <p:nvPr>
            <p:ph idx="13" type="subTitle"/>
          </p:nvPr>
        </p:nvSpPr>
        <p:spPr>
          <a:xfrm>
            <a:off x="4622498" y="2110675"/>
            <a:ext cx="187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4" name="Google Shape;114;p21"/>
          <p:cNvSpPr txBox="1"/>
          <p:nvPr>
            <p:ph idx="14" type="title"/>
          </p:nvPr>
        </p:nvSpPr>
        <p:spPr>
          <a:xfrm>
            <a:off x="6598797" y="1778458"/>
            <a:ext cx="18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21"/>
          <p:cNvSpPr txBox="1"/>
          <p:nvPr>
            <p:ph idx="15" type="subTitle"/>
          </p:nvPr>
        </p:nvSpPr>
        <p:spPr>
          <a:xfrm>
            <a:off x="6598797" y="2110675"/>
            <a:ext cx="187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columns ">
  <p:cSld name="TITLE_AND_BODY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2" type="title"/>
          </p:nvPr>
        </p:nvSpPr>
        <p:spPr>
          <a:xfrm>
            <a:off x="1454388" y="2583950"/>
            <a:ext cx="249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9" name="Google Shape;119;p22"/>
          <p:cNvSpPr txBox="1"/>
          <p:nvPr>
            <p:ph idx="1" type="subTitle"/>
          </p:nvPr>
        </p:nvSpPr>
        <p:spPr>
          <a:xfrm>
            <a:off x="1454388" y="2916172"/>
            <a:ext cx="249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0" name="Google Shape;120;p22"/>
          <p:cNvSpPr txBox="1"/>
          <p:nvPr>
            <p:ph idx="3" type="title"/>
          </p:nvPr>
        </p:nvSpPr>
        <p:spPr>
          <a:xfrm>
            <a:off x="5196323" y="2583950"/>
            <a:ext cx="249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1" name="Google Shape;121;p22"/>
          <p:cNvSpPr txBox="1"/>
          <p:nvPr>
            <p:ph idx="4" type="subTitle"/>
          </p:nvPr>
        </p:nvSpPr>
        <p:spPr>
          <a:xfrm>
            <a:off x="5196323" y="2916172"/>
            <a:ext cx="249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2" name="Google Shape;122;p22"/>
          <p:cNvSpPr txBox="1"/>
          <p:nvPr>
            <p:ph hasCustomPrompt="1" idx="5" type="title"/>
          </p:nvPr>
        </p:nvSpPr>
        <p:spPr>
          <a:xfrm>
            <a:off x="1853100" y="1868675"/>
            <a:ext cx="1695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3" name="Google Shape;123;p22"/>
          <p:cNvSpPr txBox="1"/>
          <p:nvPr>
            <p:ph hasCustomPrompt="1" idx="6" type="title"/>
          </p:nvPr>
        </p:nvSpPr>
        <p:spPr>
          <a:xfrm>
            <a:off x="5595025" y="1868675"/>
            <a:ext cx="1695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and credits">
  <p:cSld name="SECTION_TITLE_AND_DESCRIPTION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818250" y="1106038"/>
            <a:ext cx="3492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6" name="Google Shape;126;p23"/>
          <p:cNvSpPr txBox="1"/>
          <p:nvPr>
            <p:ph type="title"/>
          </p:nvPr>
        </p:nvSpPr>
        <p:spPr>
          <a:xfrm>
            <a:off x="818250" y="459775"/>
            <a:ext cx="353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/>
        </p:nvSpPr>
        <p:spPr>
          <a:xfrm>
            <a:off x="818250" y="3303950"/>
            <a:ext cx="30624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/>
              </a:rPr>
              <a:t>Slidesgo</a:t>
            </a:r>
            <a:r>
              <a:rPr lang="en" sz="9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Flaticon</a:t>
            </a:r>
            <a:r>
              <a:rPr lang="en" sz="9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9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Freepik</a:t>
            </a:r>
            <a:r>
              <a:rPr lang="en" sz="9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9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ullet points">
  <p:cSld name="TITLE_AND_TWO_COLUMNS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985975" y="1185700"/>
            <a:ext cx="3366900" cy="30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4"/>
          <p:cNvSpPr txBox="1"/>
          <p:nvPr>
            <p:ph idx="2" type="body"/>
          </p:nvPr>
        </p:nvSpPr>
        <p:spPr>
          <a:xfrm>
            <a:off x="4791125" y="1185700"/>
            <a:ext cx="3366900" cy="30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TITLE_AND_BODY_1_1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818250" y="1236525"/>
            <a:ext cx="7245000" cy="33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" type="body"/>
          </p:nvPr>
        </p:nvSpPr>
        <p:spPr>
          <a:xfrm>
            <a:off x="985975" y="2203400"/>
            <a:ext cx="3366900" cy="21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4791124" y="2203400"/>
            <a:ext cx="3366900" cy="21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title"/>
          </p:nvPr>
        </p:nvSpPr>
        <p:spPr>
          <a:xfrm>
            <a:off x="985975" y="1640473"/>
            <a:ext cx="336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" name="Google Shape;24;p5"/>
          <p:cNvSpPr txBox="1"/>
          <p:nvPr>
            <p:ph idx="4" type="title"/>
          </p:nvPr>
        </p:nvSpPr>
        <p:spPr>
          <a:xfrm>
            <a:off x="4791125" y="1640473"/>
            <a:ext cx="336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idx="1" type="body"/>
          </p:nvPr>
        </p:nvSpPr>
        <p:spPr>
          <a:xfrm>
            <a:off x="818250" y="1345650"/>
            <a:ext cx="2808000" cy="29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818250" y="450150"/>
            <a:ext cx="3070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818250" y="1755325"/>
            <a:ext cx="3492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" name="Google Shape;34;p9"/>
          <p:cNvSpPr txBox="1"/>
          <p:nvPr>
            <p:ph idx="2" type="body"/>
          </p:nvPr>
        </p:nvSpPr>
        <p:spPr>
          <a:xfrm>
            <a:off x="4992700" y="1230025"/>
            <a:ext cx="3368100" cy="29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type="title"/>
          </p:nvPr>
        </p:nvSpPr>
        <p:spPr>
          <a:xfrm>
            <a:off x="818250" y="459775"/>
            <a:ext cx="353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idx="1" type="body"/>
          </p:nvPr>
        </p:nvSpPr>
        <p:spPr>
          <a:xfrm>
            <a:off x="818250" y="2097750"/>
            <a:ext cx="2539200" cy="16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/>
        </p:txBody>
      </p:sp>
      <p:sp>
        <p:nvSpPr>
          <p:cNvPr id="38" name="Google Shape;38;p10"/>
          <p:cNvSpPr txBox="1"/>
          <p:nvPr>
            <p:ph type="title"/>
          </p:nvPr>
        </p:nvSpPr>
        <p:spPr>
          <a:xfrm>
            <a:off x="818250" y="459775"/>
            <a:ext cx="456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431800" y="4463550"/>
            <a:ext cx="667512" cy="66751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Montserrat"/>
              <a:buChar char="●"/>
              <a:defRPr sz="1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○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■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●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○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■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●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○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Montserrat"/>
              <a:buChar char="■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8"/>
          <p:cNvPicPr preferRelativeResize="0"/>
          <p:nvPr/>
        </p:nvPicPr>
        <p:blipFill rotWithShape="1">
          <a:blip r:embed="rId3">
            <a:alphaModFix/>
          </a:blip>
          <a:srcRect b="0" l="11207" r="17724" t="0"/>
          <a:stretch/>
        </p:blipFill>
        <p:spPr>
          <a:xfrm>
            <a:off x="88675" y="318675"/>
            <a:ext cx="4681729" cy="4392618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8"/>
          <p:cNvSpPr txBox="1"/>
          <p:nvPr>
            <p:ph type="ctrTitle"/>
          </p:nvPr>
        </p:nvSpPr>
        <p:spPr>
          <a:xfrm>
            <a:off x="4804975" y="781525"/>
            <a:ext cx="4152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NEUROSCIENCE OF LOVE</a:t>
            </a:r>
            <a:endParaRPr/>
          </a:p>
        </p:txBody>
      </p:sp>
      <p:sp>
        <p:nvSpPr>
          <p:cNvPr id="143" name="Google Shape;143;p28"/>
          <p:cNvSpPr txBox="1"/>
          <p:nvPr>
            <p:ph idx="1" type="subTitle"/>
          </p:nvPr>
        </p:nvSpPr>
        <p:spPr>
          <a:xfrm>
            <a:off x="4987075" y="2834125"/>
            <a:ext cx="2717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NSA Journal Club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 Kira Mills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WE LEARN FROM VOLES?</a:t>
            </a:r>
            <a:endParaRPr/>
          </a:p>
        </p:txBody>
      </p:sp>
      <p:cxnSp>
        <p:nvCxnSpPr>
          <p:cNvPr id="246" name="Google Shape;246;p37"/>
          <p:cNvCxnSpPr/>
          <p:nvPr/>
        </p:nvCxnSpPr>
        <p:spPr>
          <a:xfrm>
            <a:off x="916600" y="962050"/>
            <a:ext cx="2704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37"/>
          <p:cNvSpPr txBox="1"/>
          <p:nvPr/>
        </p:nvSpPr>
        <p:spPr>
          <a:xfrm>
            <a:off x="0" y="4781100"/>
            <a:ext cx="50862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A. De Boer, E.M. Van Buel, G.J. Ter Horst. </a:t>
            </a:r>
            <a:r>
              <a:rPr b="1" lang="en" sz="900">
                <a:latin typeface="Montserrat"/>
                <a:ea typeface="Montserrat"/>
                <a:cs typeface="Montserrat"/>
                <a:sym typeface="Montserrat"/>
              </a:rPr>
              <a:t>Love is More than Just a Kiss: A Neurobiological Perspective on Love and Affection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i="1" lang="en" sz="900">
                <a:latin typeface="Montserrat"/>
                <a:ea typeface="Montserrat"/>
                <a:cs typeface="Montserrat"/>
                <a:sym typeface="Montserrat"/>
              </a:rPr>
              <a:t>Neuroscience 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201(2012) 114-124</a:t>
            </a:r>
            <a:endParaRPr/>
          </a:p>
        </p:txBody>
      </p:sp>
      <p:graphicFrame>
        <p:nvGraphicFramePr>
          <p:cNvPr id="248" name="Google Shape;248;p37"/>
          <p:cNvGraphicFramePr/>
          <p:nvPr/>
        </p:nvGraphicFramePr>
        <p:xfrm>
          <a:off x="656325" y="1794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{CE8A3D8D-1BD7-4FB8-8A32-2ABCC1BF7AF9}</a:tableStyleId>
              </a:tblPr>
              <a:tblGrid>
                <a:gridCol w="1942350"/>
                <a:gridCol w="3151150"/>
                <a:gridCol w="3224400"/>
              </a:tblGrid>
              <a:tr h="113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Prairie Voles</a:t>
                      </a:r>
                      <a:endParaRPr b="1">
                        <a:solidFill>
                          <a:schemeClr val="accen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Montane Voles</a:t>
                      </a:r>
                      <a:endParaRPr b="1">
                        <a:solidFill>
                          <a:schemeClr val="accen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Mating Style</a:t>
                      </a:r>
                      <a:endParaRPr b="1">
                        <a:solidFill>
                          <a:schemeClr val="accen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Monogamous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Promiscuous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Neuropeptide Receptors</a:t>
                      </a:r>
                      <a:endParaRPr b="1">
                        <a:solidFill>
                          <a:schemeClr val="accen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Oxytocin - Prelimbic cortex &amp; Amygdaloid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V1a - Lateral amygdala &amp; Ventral Pallidum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V1a and Oxytocin - Lateral Septum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57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Mixing it Up</a:t>
                      </a:r>
                      <a:endParaRPr b="1">
                        <a:solidFill>
                          <a:schemeClr val="accen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Block oxytocin and vasopressin release → promiscuous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Express V1a receptor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of prairie vole 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→ monogamous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49" name="Google Shape;24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800" y="1285901"/>
            <a:ext cx="1321576" cy="74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7"/>
          <p:cNvPicPr preferRelativeResize="0"/>
          <p:nvPr/>
        </p:nvPicPr>
        <p:blipFill rotWithShape="1">
          <a:blip r:embed="rId4">
            <a:alphaModFix/>
          </a:blip>
          <a:srcRect b="0" l="8600" r="0" t="0"/>
          <a:stretch/>
        </p:blipFill>
        <p:spPr>
          <a:xfrm>
            <a:off x="7315200" y="1330075"/>
            <a:ext cx="1724024" cy="65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8"/>
          <p:cNvPicPr preferRelativeResize="0"/>
          <p:nvPr/>
        </p:nvPicPr>
        <p:blipFill rotWithShape="1">
          <a:blip r:embed="rId3">
            <a:alphaModFix/>
          </a:blip>
          <a:srcRect b="35915" l="0" r="0" t="25696"/>
          <a:stretch/>
        </p:blipFill>
        <p:spPr>
          <a:xfrm>
            <a:off x="4524325" y="1970800"/>
            <a:ext cx="4619680" cy="1871986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8"/>
          <p:cNvSpPr txBox="1"/>
          <p:nvPr>
            <p:ph idx="1" type="body"/>
          </p:nvPr>
        </p:nvSpPr>
        <p:spPr>
          <a:xfrm>
            <a:off x="446775" y="1065575"/>
            <a:ext cx="87705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Oxytocin &amp; Vasopressin interact with the dopamine reward system → </a:t>
            </a:r>
            <a:r>
              <a:rPr b="1" lang="en"/>
              <a:t>makes love rewarding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8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DOPAMINE</a:t>
            </a:r>
            <a:endParaRPr/>
          </a:p>
        </p:txBody>
      </p:sp>
      <p:cxnSp>
        <p:nvCxnSpPr>
          <p:cNvPr id="258" name="Google Shape;258;p38"/>
          <p:cNvCxnSpPr/>
          <p:nvPr/>
        </p:nvCxnSpPr>
        <p:spPr>
          <a:xfrm>
            <a:off x="916600" y="962050"/>
            <a:ext cx="2704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9" name="Google Shape;259;p38"/>
          <p:cNvSpPr txBox="1"/>
          <p:nvPr/>
        </p:nvSpPr>
        <p:spPr>
          <a:xfrm>
            <a:off x="-47625" y="4781100"/>
            <a:ext cx="59721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G.J.O. Fletcher, J.A. Simpson, L. Campbell, N.C. Overall. </a:t>
            </a:r>
            <a:r>
              <a:rPr b="1" lang="en" sz="900">
                <a:latin typeface="Montserrat"/>
                <a:ea typeface="Montserrat"/>
                <a:cs typeface="Montserrat"/>
                <a:sym typeface="Montserrat"/>
              </a:rPr>
              <a:t>Pair-Bonding, Romantic Love, and Evolution: The Curious Case of </a:t>
            </a:r>
            <a:r>
              <a:rPr b="1" i="1" lang="en" sz="900">
                <a:latin typeface="Montserrat"/>
                <a:ea typeface="Montserrat"/>
                <a:cs typeface="Montserrat"/>
                <a:sym typeface="Montserrat"/>
              </a:rPr>
              <a:t>Homo Sapiens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i="1" lang="en" sz="900">
                <a:latin typeface="Montserrat"/>
                <a:ea typeface="Montserrat"/>
                <a:cs typeface="Montserrat"/>
                <a:sym typeface="Montserrat"/>
              </a:rPr>
              <a:t>Perspectives on Psychological Science. 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10(2015) 20-36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p38"/>
          <p:cNvSpPr txBox="1"/>
          <p:nvPr>
            <p:ph idx="1" type="body"/>
          </p:nvPr>
        </p:nvSpPr>
        <p:spPr>
          <a:xfrm>
            <a:off x="446775" y="1618300"/>
            <a:ext cx="44586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Receptors: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D1 receptor stimulations </a:t>
            </a:r>
            <a:r>
              <a:rPr b="1" lang="en"/>
              <a:t>block formation of pair-bonds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D2 receptor stimulations </a:t>
            </a:r>
            <a:r>
              <a:rPr b="1" lang="en"/>
              <a:t>facilitate partner preference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Dopamine has a higher affinity for D2 than D1, but after pair-bond formation see up-regulation in D1 density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Prevents formation of </a:t>
            </a:r>
            <a:r>
              <a:rPr i="1" lang="en"/>
              <a:t>new pair-bonds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SEROTONIN</a:t>
            </a:r>
            <a:endParaRPr/>
          </a:p>
        </p:txBody>
      </p:sp>
      <p:cxnSp>
        <p:nvCxnSpPr>
          <p:cNvPr id="266" name="Google Shape;266;p39"/>
          <p:cNvCxnSpPr/>
          <p:nvPr/>
        </p:nvCxnSpPr>
        <p:spPr>
          <a:xfrm>
            <a:off x="916600" y="962050"/>
            <a:ext cx="2704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7" name="Google Shape;267;p39"/>
          <p:cNvSpPr txBox="1"/>
          <p:nvPr/>
        </p:nvSpPr>
        <p:spPr>
          <a:xfrm>
            <a:off x="-47625" y="4781100"/>
            <a:ext cx="59721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Marazziti D, Akiskal HS, Rossi A, Cassano GB (1999) </a:t>
            </a:r>
            <a:r>
              <a:rPr b="1" lang="en" sz="900">
                <a:latin typeface="Montserrat"/>
                <a:ea typeface="Montserrat"/>
                <a:cs typeface="Montserrat"/>
                <a:sym typeface="Montserrat"/>
              </a:rPr>
              <a:t>Alteration of the platelet serotonin transporter in romantic love.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i="1" lang="en" sz="900">
                <a:latin typeface="Montserrat"/>
                <a:ea typeface="Montserrat"/>
                <a:cs typeface="Montserrat"/>
                <a:sym typeface="Montserrat"/>
              </a:rPr>
              <a:t>Psychol Med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 29(3):741–745.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821325" y="1283250"/>
            <a:ext cx="42342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Early stages</a:t>
            </a:r>
            <a:r>
              <a:rPr lang="en"/>
              <a:t> of romantic love show </a:t>
            </a:r>
            <a:r>
              <a:rPr b="1" lang="en"/>
              <a:t>depletion of serotonin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Also found in several psychiatric disorders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Early stages show similarities to OCD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Anxiety, stress, obtrusive thinking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12-18 months after</a:t>
            </a:r>
            <a:r>
              <a:rPr lang="en"/>
              <a:t> falling in love, see a </a:t>
            </a:r>
            <a:r>
              <a:rPr b="1" lang="en"/>
              <a:t>return to normal</a:t>
            </a:r>
            <a:r>
              <a:rPr lang="en"/>
              <a:t> levels of serotonin</a:t>
            </a:r>
            <a:endParaRPr/>
          </a:p>
        </p:txBody>
      </p:sp>
      <p:pic>
        <p:nvPicPr>
          <p:cNvPr id="269" name="Google Shape;26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6050" y="1056300"/>
            <a:ext cx="3030900" cy="303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HPA AXIS &amp; CORTISOL</a:t>
            </a:r>
            <a:endParaRPr/>
          </a:p>
        </p:txBody>
      </p:sp>
      <p:cxnSp>
        <p:nvCxnSpPr>
          <p:cNvPr id="275" name="Google Shape;275;p40"/>
          <p:cNvCxnSpPr/>
          <p:nvPr/>
        </p:nvCxnSpPr>
        <p:spPr>
          <a:xfrm>
            <a:off x="916600" y="962050"/>
            <a:ext cx="2704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" name="Google Shape;276;p40"/>
          <p:cNvSpPr txBox="1"/>
          <p:nvPr/>
        </p:nvSpPr>
        <p:spPr>
          <a:xfrm>
            <a:off x="-47625" y="4781100"/>
            <a:ext cx="42726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Marazziti D, Canale D (2004) </a:t>
            </a:r>
            <a:r>
              <a:rPr b="1" lang="en" sz="900">
                <a:latin typeface="Montserrat"/>
                <a:ea typeface="Montserrat"/>
                <a:cs typeface="Montserrat"/>
                <a:sym typeface="Montserrat"/>
              </a:rPr>
              <a:t>Hormonal changes when falling in love. </a:t>
            </a:r>
            <a:r>
              <a:rPr i="1" lang="en" sz="900">
                <a:latin typeface="Montserrat"/>
                <a:ea typeface="Montserrat"/>
                <a:cs typeface="Montserrat"/>
                <a:sym typeface="Montserrat"/>
              </a:rPr>
              <a:t>Psychoneuroendocrinology 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29(7):931–936.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p40"/>
          <p:cNvSpPr txBox="1"/>
          <p:nvPr>
            <p:ph idx="1" type="body"/>
          </p:nvPr>
        </p:nvSpPr>
        <p:spPr>
          <a:xfrm>
            <a:off x="818250" y="1121400"/>
            <a:ext cx="4272600" cy="29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</a:t>
            </a:r>
            <a:r>
              <a:rPr b="1" lang="en"/>
              <a:t>early stage romantic love</a:t>
            </a:r>
            <a:r>
              <a:rPr lang="en"/>
              <a:t>, hypothalamic pituitary adrenal (HPA) axis activity and cortisol levels are increased → more </a:t>
            </a:r>
            <a:r>
              <a:rPr b="1" lang="en"/>
              <a:t>stress and insecurity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May be necessary to overcome initial neophobia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Increased stress levels trigger formation of pair-bonds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12-24 months after</a:t>
            </a:r>
            <a:r>
              <a:rPr lang="en"/>
              <a:t> falling in love</a:t>
            </a:r>
            <a:r>
              <a:rPr lang="en"/>
              <a:t>,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Decreased stress levels and increased </a:t>
            </a:r>
            <a:r>
              <a:rPr b="1" lang="en"/>
              <a:t>feelings of security</a:t>
            </a:r>
            <a:endParaRPr b="1"/>
          </a:p>
        </p:txBody>
      </p:sp>
      <p:pic>
        <p:nvPicPr>
          <p:cNvPr id="278" name="Google Shape;27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3225" y="977875"/>
            <a:ext cx="3748350" cy="3187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1"/>
          <p:cNvSpPr/>
          <p:nvPr/>
        </p:nvSpPr>
        <p:spPr>
          <a:xfrm>
            <a:off x="0" y="865800"/>
            <a:ext cx="5014500" cy="341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1"/>
          <p:cNvSpPr txBox="1"/>
          <p:nvPr>
            <p:ph type="title"/>
          </p:nvPr>
        </p:nvSpPr>
        <p:spPr>
          <a:xfrm>
            <a:off x="895163" y="1690704"/>
            <a:ext cx="3247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Is Love Blind?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5" name="Google Shape;285;p41"/>
          <p:cNvSpPr txBox="1"/>
          <p:nvPr>
            <p:ph idx="1" type="subTitle"/>
          </p:nvPr>
        </p:nvSpPr>
        <p:spPr>
          <a:xfrm>
            <a:off x="895163" y="3108204"/>
            <a:ext cx="3247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Why is it that we feel so secure with our loved ones and like they can do no wrong?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6" name="Google Shape;286;p41"/>
          <p:cNvSpPr txBox="1"/>
          <p:nvPr>
            <p:ph idx="2" type="title"/>
          </p:nvPr>
        </p:nvSpPr>
        <p:spPr>
          <a:xfrm>
            <a:off x="1641413" y="1367754"/>
            <a:ext cx="1754700" cy="60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87" name="Google Shape;287;p41"/>
          <p:cNvPicPr preferRelativeResize="0"/>
          <p:nvPr/>
        </p:nvPicPr>
        <p:blipFill rotWithShape="1">
          <a:blip r:embed="rId3">
            <a:alphaModFix/>
          </a:blip>
          <a:srcRect b="4954" l="0" r="0" t="3302"/>
          <a:stretch/>
        </p:blipFill>
        <p:spPr>
          <a:xfrm>
            <a:off x="5185950" y="865800"/>
            <a:ext cx="3824701" cy="347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idx="1" type="body"/>
          </p:nvPr>
        </p:nvSpPr>
        <p:spPr>
          <a:xfrm>
            <a:off x="916600" y="1713450"/>
            <a:ext cx="3366900" cy="21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Medial Insula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Anterior Cingulate Cortex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Hippocampus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Striatum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Nucleus Accumbens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Hypothalamus</a:t>
            </a:r>
            <a:endParaRPr/>
          </a:p>
        </p:txBody>
      </p:sp>
      <p:sp>
        <p:nvSpPr>
          <p:cNvPr id="293" name="Google Shape;293;p42"/>
          <p:cNvSpPr txBox="1"/>
          <p:nvPr>
            <p:ph idx="2" type="body"/>
          </p:nvPr>
        </p:nvSpPr>
        <p:spPr>
          <a:xfrm>
            <a:off x="4791124" y="1713450"/>
            <a:ext cx="3366900" cy="21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areas are important components of the </a:t>
            </a:r>
            <a:r>
              <a:rPr b="1" lang="en"/>
              <a:t>brain reward system</a:t>
            </a:r>
            <a:r>
              <a:rPr lang="en"/>
              <a:t> and all contain </a:t>
            </a:r>
            <a:r>
              <a:rPr b="1" lang="en"/>
              <a:t>high concentrations of dopamine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Many regions are adjacent to, or in the case of hypothalamus overlap with, regions that show </a:t>
            </a:r>
            <a:r>
              <a:rPr b="1" lang="en"/>
              <a:t>increased activity during sexual arousal</a:t>
            </a:r>
            <a:endParaRPr b="1"/>
          </a:p>
        </p:txBody>
      </p:sp>
      <p:sp>
        <p:nvSpPr>
          <p:cNvPr id="294" name="Google Shape;294;p42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ACTIVATED BRAIN AREAS</a:t>
            </a:r>
            <a:endParaRPr/>
          </a:p>
        </p:txBody>
      </p:sp>
      <p:sp>
        <p:nvSpPr>
          <p:cNvPr id="295" name="Google Shape;295;p42"/>
          <p:cNvSpPr txBox="1"/>
          <p:nvPr>
            <p:ph idx="3" type="title"/>
          </p:nvPr>
        </p:nvSpPr>
        <p:spPr>
          <a:xfrm>
            <a:off x="818250" y="1140761"/>
            <a:ext cx="336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AREAS</a:t>
            </a:r>
            <a:endParaRPr/>
          </a:p>
        </p:txBody>
      </p:sp>
      <p:sp>
        <p:nvSpPr>
          <p:cNvPr id="296" name="Google Shape;296;p42"/>
          <p:cNvSpPr txBox="1"/>
          <p:nvPr>
            <p:ph idx="4" type="title"/>
          </p:nvPr>
        </p:nvSpPr>
        <p:spPr>
          <a:xfrm>
            <a:off x="4791125" y="1140761"/>
            <a:ext cx="336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THAT MEAN?</a:t>
            </a:r>
            <a:endParaRPr/>
          </a:p>
        </p:txBody>
      </p:sp>
      <p:cxnSp>
        <p:nvCxnSpPr>
          <p:cNvPr id="297" name="Google Shape;297;p42"/>
          <p:cNvCxnSpPr/>
          <p:nvPr/>
        </p:nvCxnSpPr>
        <p:spPr>
          <a:xfrm>
            <a:off x="916600" y="962050"/>
            <a:ext cx="14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8" name="Google Shape;298;p42"/>
          <p:cNvPicPr preferRelativeResize="0"/>
          <p:nvPr/>
        </p:nvPicPr>
        <p:blipFill rotWithShape="1">
          <a:blip r:embed="rId3">
            <a:alphaModFix/>
          </a:blip>
          <a:srcRect b="6366" l="0" r="66814" t="14450"/>
          <a:stretch/>
        </p:blipFill>
        <p:spPr>
          <a:xfrm>
            <a:off x="2852700" y="3189950"/>
            <a:ext cx="1938425" cy="195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/>
          <p:nvPr>
            <p:ph idx="1" type="body"/>
          </p:nvPr>
        </p:nvSpPr>
        <p:spPr>
          <a:xfrm>
            <a:off x="851050" y="1680225"/>
            <a:ext cx="3366900" cy="21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Amygdala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Frontal Cortex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Prefrontal Cortex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Temporal Poles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/>
              <a:t>Parietotemporal Junction</a:t>
            </a:r>
            <a:endParaRPr/>
          </a:p>
        </p:txBody>
      </p:sp>
      <p:sp>
        <p:nvSpPr>
          <p:cNvPr id="304" name="Google Shape;304;p43"/>
          <p:cNvSpPr txBox="1"/>
          <p:nvPr>
            <p:ph idx="2" type="body"/>
          </p:nvPr>
        </p:nvSpPr>
        <p:spPr>
          <a:xfrm>
            <a:off x="4119600" y="1546875"/>
            <a:ext cx="4271700" cy="24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Amygdala → lessening of </a:t>
            </a:r>
            <a:r>
              <a:rPr b="1" lang="en"/>
              <a:t>fear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Frontal cortex → inability to accurately or harshly </a:t>
            </a:r>
            <a:r>
              <a:rPr b="1" lang="en"/>
              <a:t>judge partner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Prefrontal cortex, temporal poles, parietotemporal junction → decrease in Theory of Mind ability, or obtain an imagined </a:t>
            </a:r>
            <a:r>
              <a:rPr b="1" lang="en"/>
              <a:t>“unity-in-love”</a:t>
            </a:r>
            <a:endParaRPr b="1"/>
          </a:p>
        </p:txBody>
      </p:sp>
      <p:sp>
        <p:nvSpPr>
          <p:cNvPr id="305" name="Google Shape;305;p43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</a:t>
            </a:r>
            <a:r>
              <a:rPr lang="en"/>
              <a:t>ACTIVATED BRAIN AREAS</a:t>
            </a:r>
            <a:endParaRPr/>
          </a:p>
        </p:txBody>
      </p:sp>
      <p:sp>
        <p:nvSpPr>
          <p:cNvPr id="306" name="Google Shape;306;p43"/>
          <p:cNvSpPr txBox="1"/>
          <p:nvPr>
            <p:ph idx="3" type="title"/>
          </p:nvPr>
        </p:nvSpPr>
        <p:spPr>
          <a:xfrm>
            <a:off x="752700" y="1107536"/>
            <a:ext cx="336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AREAS</a:t>
            </a:r>
            <a:endParaRPr/>
          </a:p>
        </p:txBody>
      </p:sp>
      <p:sp>
        <p:nvSpPr>
          <p:cNvPr id="307" name="Google Shape;307;p43"/>
          <p:cNvSpPr txBox="1"/>
          <p:nvPr>
            <p:ph idx="4" type="title"/>
          </p:nvPr>
        </p:nvSpPr>
        <p:spPr>
          <a:xfrm>
            <a:off x="4487450" y="1107536"/>
            <a:ext cx="336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THAT MEAN?</a:t>
            </a:r>
            <a:endParaRPr/>
          </a:p>
        </p:txBody>
      </p:sp>
      <p:cxnSp>
        <p:nvCxnSpPr>
          <p:cNvPr id="308" name="Google Shape;308;p43"/>
          <p:cNvCxnSpPr/>
          <p:nvPr/>
        </p:nvCxnSpPr>
        <p:spPr>
          <a:xfrm>
            <a:off x="916600" y="962050"/>
            <a:ext cx="14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9" name="Google Shape;30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639" y="3006600"/>
            <a:ext cx="2992161" cy="213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3"/>
          <p:cNvSpPr/>
          <p:nvPr/>
        </p:nvSpPr>
        <p:spPr>
          <a:xfrm rot="-2042203">
            <a:off x="1295480" y="3399177"/>
            <a:ext cx="1210239" cy="1724289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4"/>
          <p:cNvSpPr/>
          <p:nvPr/>
        </p:nvSpPr>
        <p:spPr>
          <a:xfrm>
            <a:off x="0" y="865800"/>
            <a:ext cx="5014500" cy="341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44"/>
          <p:cNvSpPr txBox="1"/>
          <p:nvPr>
            <p:ph type="title"/>
          </p:nvPr>
        </p:nvSpPr>
        <p:spPr>
          <a:xfrm>
            <a:off x="895163" y="1690704"/>
            <a:ext cx="3247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Stages of Love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7" name="Google Shape;317;p44"/>
          <p:cNvSpPr txBox="1"/>
          <p:nvPr>
            <p:ph idx="1" type="subTitle"/>
          </p:nvPr>
        </p:nvSpPr>
        <p:spPr>
          <a:xfrm>
            <a:off x="895163" y="3108204"/>
            <a:ext cx="3247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 relationship is like a roller coaster of emotions, why?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8" name="Google Shape;318;p44"/>
          <p:cNvSpPr txBox="1"/>
          <p:nvPr>
            <p:ph idx="2" type="title"/>
          </p:nvPr>
        </p:nvSpPr>
        <p:spPr>
          <a:xfrm>
            <a:off x="1641413" y="1367754"/>
            <a:ext cx="1754700" cy="60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19" name="Google Shape;319;p44"/>
          <p:cNvPicPr preferRelativeResize="0"/>
          <p:nvPr/>
        </p:nvPicPr>
        <p:blipFill rotWithShape="1">
          <a:blip r:embed="rId3">
            <a:alphaModFix/>
          </a:blip>
          <a:srcRect b="4954" l="0" r="0" t="3302"/>
          <a:stretch/>
        </p:blipFill>
        <p:spPr>
          <a:xfrm>
            <a:off x="5185950" y="865800"/>
            <a:ext cx="3824701" cy="347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/>
          <p:nvPr>
            <p:ph idx="1" type="body"/>
          </p:nvPr>
        </p:nvSpPr>
        <p:spPr>
          <a:xfrm>
            <a:off x="916600" y="1647100"/>
            <a:ext cx="3522000" cy="21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passion, rapid rise in intimacy, and increased commitment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Lasts ~6 months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Excitation and stress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High cortisol and NGF levels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Low FSH, testosterone, and serotonin</a:t>
            </a:r>
            <a:endParaRPr/>
          </a:p>
        </p:txBody>
      </p:sp>
      <p:sp>
        <p:nvSpPr>
          <p:cNvPr id="325" name="Google Shape;325;p45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1: BEING IN LOVE</a:t>
            </a:r>
            <a:endParaRPr/>
          </a:p>
        </p:txBody>
      </p:sp>
      <p:cxnSp>
        <p:nvCxnSpPr>
          <p:cNvPr id="326" name="Google Shape;326;p45"/>
          <p:cNvCxnSpPr/>
          <p:nvPr/>
        </p:nvCxnSpPr>
        <p:spPr>
          <a:xfrm>
            <a:off x="916600" y="962050"/>
            <a:ext cx="14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7" name="Google Shape;32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6900" y="1537300"/>
            <a:ext cx="3962299" cy="2479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6"/>
          <p:cNvSpPr txBox="1"/>
          <p:nvPr>
            <p:ph idx="1" type="body"/>
          </p:nvPr>
        </p:nvSpPr>
        <p:spPr>
          <a:xfrm>
            <a:off x="916600" y="1685200"/>
            <a:ext cx="4464900" cy="32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initial phase of euphoria, excitation and stress evolves into feelings of</a:t>
            </a:r>
            <a:r>
              <a:rPr b="1" lang="en"/>
              <a:t> safety, calm and balance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Passion remains whereas intimacy and commitment increase steadily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Oxytocin and vasopressin</a:t>
            </a:r>
            <a:r>
              <a:rPr lang="en"/>
              <a:t> believed to be major factors as you form a strong pair-bond</a:t>
            </a:r>
            <a:endParaRPr/>
          </a:p>
        </p:txBody>
      </p:sp>
      <p:sp>
        <p:nvSpPr>
          <p:cNvPr id="333" name="Google Shape;333;p46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2: PASSIONAL LOVE</a:t>
            </a:r>
            <a:endParaRPr/>
          </a:p>
        </p:txBody>
      </p:sp>
      <p:cxnSp>
        <p:nvCxnSpPr>
          <p:cNvPr id="334" name="Google Shape;334;p46"/>
          <p:cNvCxnSpPr/>
          <p:nvPr/>
        </p:nvCxnSpPr>
        <p:spPr>
          <a:xfrm>
            <a:off x="916600" y="962050"/>
            <a:ext cx="14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35" name="Google Shape;33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3900" y="1546825"/>
            <a:ext cx="3457700" cy="2302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/>
          <p:nvPr/>
        </p:nvSpPr>
        <p:spPr>
          <a:xfrm>
            <a:off x="1443450" y="794400"/>
            <a:ext cx="6257100" cy="35547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9"/>
          <p:cNvSpPr txBox="1"/>
          <p:nvPr>
            <p:ph type="title"/>
          </p:nvPr>
        </p:nvSpPr>
        <p:spPr>
          <a:xfrm>
            <a:off x="5397450" y="3831950"/>
            <a:ext cx="2911500" cy="7107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—Friedrich Nietszche</a:t>
            </a:r>
            <a:endParaRPr/>
          </a:p>
        </p:txBody>
      </p:sp>
      <p:sp>
        <p:nvSpPr>
          <p:cNvPr id="150" name="Google Shape;150;p29"/>
          <p:cNvSpPr txBox="1"/>
          <p:nvPr>
            <p:ph idx="2" type="title"/>
          </p:nvPr>
        </p:nvSpPr>
        <p:spPr>
          <a:xfrm>
            <a:off x="818250" y="459775"/>
            <a:ext cx="4579200" cy="2457900"/>
          </a:xfrm>
          <a:prstGeom prst="rect">
            <a:avLst/>
          </a:prstGeom>
          <a:solidFill>
            <a:srgbClr val="EFEFE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“There is always some madness in love. But there is always some reason in madness.”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7"/>
          <p:cNvSpPr txBox="1"/>
          <p:nvPr>
            <p:ph idx="1" type="body"/>
          </p:nvPr>
        </p:nvSpPr>
        <p:spPr>
          <a:xfrm>
            <a:off x="891750" y="1523275"/>
            <a:ext cx="4464900" cy="32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Characterized by decrease in passion while intimacy and commitment remain high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Quite </a:t>
            </a:r>
            <a:r>
              <a:rPr b="1" lang="en"/>
              <a:t>similar to friendships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Oxytocin and vasopressin</a:t>
            </a:r>
            <a:r>
              <a:rPr lang="en"/>
              <a:t> dominate, reinstating and maintaining pair-bond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Many relationships end before this, indicating the </a:t>
            </a:r>
            <a:r>
              <a:rPr i="1" lang="en"/>
              <a:t>transition from phase 2 to phase 3 is particularly fragile</a:t>
            </a:r>
            <a:endParaRPr i="1"/>
          </a:p>
        </p:txBody>
      </p:sp>
      <p:sp>
        <p:nvSpPr>
          <p:cNvPr id="341" name="Google Shape;341;p47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3: COMPANIONATE LOVE</a:t>
            </a:r>
            <a:endParaRPr/>
          </a:p>
        </p:txBody>
      </p:sp>
      <p:cxnSp>
        <p:nvCxnSpPr>
          <p:cNvPr id="342" name="Google Shape;342;p47"/>
          <p:cNvCxnSpPr/>
          <p:nvPr/>
        </p:nvCxnSpPr>
        <p:spPr>
          <a:xfrm>
            <a:off x="916600" y="962050"/>
            <a:ext cx="14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3" name="Google Shape;34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6650" y="1400175"/>
            <a:ext cx="2895600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8"/>
          <p:cNvSpPr txBox="1"/>
          <p:nvPr>
            <p:ph idx="1" type="body"/>
          </p:nvPr>
        </p:nvSpPr>
        <p:spPr>
          <a:xfrm>
            <a:off x="916600" y="1523275"/>
            <a:ext cx="4265100" cy="32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in stress hormones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Increased activity in ventral tegmental area, ventral striatum, pallidum, and putamen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Uncertainty about future</a:t>
            </a:r>
            <a:r>
              <a:rPr lang="en"/>
              <a:t> after breakup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Parts of orbitofrontal cortex activated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Later stages of breakup show this gets deactivated, showing people </a:t>
            </a:r>
            <a:r>
              <a:rPr b="1" lang="en"/>
              <a:t>learning to accept and deal with breakup</a:t>
            </a:r>
            <a:endParaRPr b="1"/>
          </a:p>
        </p:txBody>
      </p:sp>
      <p:sp>
        <p:nvSpPr>
          <p:cNvPr id="349" name="Google Shape;349;p48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BREAKUP OF A RELATIONSHIP</a:t>
            </a:r>
            <a:endParaRPr/>
          </a:p>
        </p:txBody>
      </p:sp>
      <p:cxnSp>
        <p:nvCxnSpPr>
          <p:cNvPr id="350" name="Google Shape;350;p48"/>
          <p:cNvCxnSpPr/>
          <p:nvPr/>
        </p:nvCxnSpPr>
        <p:spPr>
          <a:xfrm>
            <a:off x="916600" y="962050"/>
            <a:ext cx="14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51" name="Google Shape;351;p48"/>
          <p:cNvPicPr preferRelativeResize="0"/>
          <p:nvPr/>
        </p:nvPicPr>
        <p:blipFill rotWithShape="1">
          <a:blip r:embed="rId3">
            <a:alphaModFix/>
          </a:blip>
          <a:srcRect b="0" l="0" r="26953" t="0"/>
          <a:stretch/>
        </p:blipFill>
        <p:spPr>
          <a:xfrm>
            <a:off x="5467350" y="1570900"/>
            <a:ext cx="3315600" cy="255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9"/>
          <p:cNvSpPr txBox="1"/>
          <p:nvPr>
            <p:ph idx="1" type="body"/>
          </p:nvPr>
        </p:nvSpPr>
        <p:spPr>
          <a:xfrm>
            <a:off x="916600" y="1523275"/>
            <a:ext cx="4893600" cy="32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a lot of similarities between romantic and maternal love in terms of neurobiology, but as Zeki states “if you can tell the difference, it’s because different brain areas are involved”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See strong activation in parts of brain specific for faces in maternal love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Importance of reading children’s facial expressions to ensure their well being</a:t>
            </a:r>
            <a:endParaRPr/>
          </a:p>
        </p:txBody>
      </p:sp>
      <p:sp>
        <p:nvSpPr>
          <p:cNvPr id="357" name="Google Shape;357;p49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ON A HIGH: MATERNAL LOVE</a:t>
            </a:r>
            <a:endParaRPr/>
          </a:p>
        </p:txBody>
      </p:sp>
      <p:cxnSp>
        <p:nvCxnSpPr>
          <p:cNvPr id="358" name="Google Shape;358;p49"/>
          <p:cNvCxnSpPr/>
          <p:nvPr/>
        </p:nvCxnSpPr>
        <p:spPr>
          <a:xfrm>
            <a:off x="916600" y="962050"/>
            <a:ext cx="14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59" name="Google Shape;359;p49"/>
          <p:cNvPicPr preferRelativeResize="0"/>
          <p:nvPr/>
        </p:nvPicPr>
        <p:blipFill rotWithShape="1">
          <a:blip r:embed="rId3">
            <a:alphaModFix/>
          </a:blip>
          <a:srcRect b="0" l="0" r="0" t="19374"/>
          <a:stretch/>
        </p:blipFill>
        <p:spPr>
          <a:xfrm>
            <a:off x="5810200" y="1601688"/>
            <a:ext cx="3029000" cy="244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0"/>
          <p:cNvSpPr txBox="1"/>
          <p:nvPr/>
        </p:nvSpPr>
        <p:spPr>
          <a:xfrm>
            <a:off x="2624100" y="1297300"/>
            <a:ext cx="44892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Thank You</a:t>
            </a:r>
            <a:endParaRPr sz="6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Any questions?</a:t>
            </a:r>
            <a:endParaRPr sz="3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5" name="Google Shape;155;p30"/>
          <p:cNvCxnSpPr/>
          <p:nvPr/>
        </p:nvCxnSpPr>
        <p:spPr>
          <a:xfrm>
            <a:off x="-14700" y="2271925"/>
            <a:ext cx="91734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30"/>
          <p:cNvSpPr/>
          <p:nvPr/>
        </p:nvSpPr>
        <p:spPr>
          <a:xfrm>
            <a:off x="1328700" y="1904275"/>
            <a:ext cx="735300" cy="7353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0"/>
          <p:cNvSpPr/>
          <p:nvPr/>
        </p:nvSpPr>
        <p:spPr>
          <a:xfrm>
            <a:off x="3245800" y="1904275"/>
            <a:ext cx="735300" cy="7353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30"/>
          <p:cNvSpPr/>
          <p:nvPr/>
        </p:nvSpPr>
        <p:spPr>
          <a:xfrm>
            <a:off x="5162900" y="1904275"/>
            <a:ext cx="735300" cy="7353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30"/>
          <p:cNvSpPr/>
          <p:nvPr/>
        </p:nvSpPr>
        <p:spPr>
          <a:xfrm>
            <a:off x="7080000" y="1904275"/>
            <a:ext cx="735300" cy="7353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0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1" name="Google Shape;161;p30"/>
          <p:cNvSpPr txBox="1"/>
          <p:nvPr>
            <p:ph idx="2" type="title"/>
          </p:nvPr>
        </p:nvSpPr>
        <p:spPr>
          <a:xfrm>
            <a:off x="848400" y="2019475"/>
            <a:ext cx="1695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2" name="Google Shape;162;p30"/>
          <p:cNvSpPr txBox="1"/>
          <p:nvPr>
            <p:ph idx="3" type="title"/>
          </p:nvPr>
        </p:nvSpPr>
        <p:spPr>
          <a:xfrm>
            <a:off x="848400" y="28611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LOVE?</a:t>
            </a:r>
            <a:endParaRPr/>
          </a:p>
        </p:txBody>
      </p:sp>
      <p:sp>
        <p:nvSpPr>
          <p:cNvPr id="163" name="Google Shape;163;p30"/>
          <p:cNvSpPr txBox="1"/>
          <p:nvPr>
            <p:ph idx="1" type="subTitle"/>
          </p:nvPr>
        </p:nvSpPr>
        <p:spPr>
          <a:xfrm>
            <a:off x="848400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evolutionary reasoning behind why people feel love</a:t>
            </a:r>
            <a:endParaRPr/>
          </a:p>
        </p:txBody>
      </p:sp>
      <p:sp>
        <p:nvSpPr>
          <p:cNvPr id="164" name="Google Shape;164;p30"/>
          <p:cNvSpPr txBox="1"/>
          <p:nvPr>
            <p:ph idx="4" type="title"/>
          </p:nvPr>
        </p:nvSpPr>
        <p:spPr>
          <a:xfrm>
            <a:off x="2765499" y="2019475"/>
            <a:ext cx="1695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5" name="Google Shape;165;p30"/>
          <p:cNvSpPr txBox="1"/>
          <p:nvPr>
            <p:ph idx="5" type="title"/>
          </p:nvPr>
        </p:nvSpPr>
        <p:spPr>
          <a:xfrm>
            <a:off x="2765499" y="28611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BRAIN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CHEMISTRY</a:t>
            </a:r>
            <a:endParaRPr/>
          </a:p>
        </p:txBody>
      </p:sp>
      <p:sp>
        <p:nvSpPr>
          <p:cNvPr id="166" name="Google Shape;166;p30"/>
          <p:cNvSpPr txBox="1"/>
          <p:nvPr>
            <p:ph idx="6" type="subTitle"/>
          </p:nvPr>
        </p:nvSpPr>
        <p:spPr>
          <a:xfrm>
            <a:off x="2765499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are all of those love drugs?</a:t>
            </a:r>
            <a:endParaRPr/>
          </a:p>
        </p:txBody>
      </p:sp>
      <p:sp>
        <p:nvSpPr>
          <p:cNvPr id="167" name="Google Shape;167;p30"/>
          <p:cNvSpPr txBox="1"/>
          <p:nvPr>
            <p:ph idx="7" type="title"/>
          </p:nvPr>
        </p:nvSpPr>
        <p:spPr>
          <a:xfrm>
            <a:off x="4682598" y="2019475"/>
            <a:ext cx="1695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8" name="Google Shape;168;p30"/>
          <p:cNvSpPr txBox="1"/>
          <p:nvPr>
            <p:ph idx="8" type="title"/>
          </p:nvPr>
        </p:nvSpPr>
        <p:spPr>
          <a:xfrm>
            <a:off x="4682598" y="2861100"/>
            <a:ext cx="169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LOVE BLIND?</a:t>
            </a:r>
            <a:endParaRPr/>
          </a:p>
        </p:txBody>
      </p:sp>
      <p:sp>
        <p:nvSpPr>
          <p:cNvPr id="169" name="Google Shape;169;p30"/>
          <p:cNvSpPr txBox="1"/>
          <p:nvPr>
            <p:ph idx="9" type="subTitle"/>
          </p:nvPr>
        </p:nvSpPr>
        <p:spPr>
          <a:xfrm>
            <a:off x="4682598" y="3365450"/>
            <a:ext cx="1695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regions of the brain that are activated or deactivated in love</a:t>
            </a:r>
            <a:endParaRPr/>
          </a:p>
        </p:txBody>
      </p:sp>
      <p:sp>
        <p:nvSpPr>
          <p:cNvPr id="170" name="Google Shape;170;p30"/>
          <p:cNvSpPr txBox="1"/>
          <p:nvPr>
            <p:ph idx="13" type="title"/>
          </p:nvPr>
        </p:nvSpPr>
        <p:spPr>
          <a:xfrm>
            <a:off x="6599697" y="2019475"/>
            <a:ext cx="1695900" cy="50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1" name="Google Shape;171;p30"/>
          <p:cNvSpPr txBox="1"/>
          <p:nvPr>
            <p:ph idx="14" type="title"/>
          </p:nvPr>
        </p:nvSpPr>
        <p:spPr>
          <a:xfrm>
            <a:off x="6510450" y="2844600"/>
            <a:ext cx="1874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AND STAGES OF LOVE</a:t>
            </a:r>
            <a:endParaRPr/>
          </a:p>
        </p:txBody>
      </p:sp>
      <p:sp>
        <p:nvSpPr>
          <p:cNvPr id="172" name="Google Shape;172;p30"/>
          <p:cNvSpPr txBox="1"/>
          <p:nvPr>
            <p:ph idx="15" type="subTitle"/>
          </p:nvPr>
        </p:nvSpPr>
        <p:spPr>
          <a:xfrm>
            <a:off x="6510450" y="3365450"/>
            <a:ext cx="1874400" cy="8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How does all of this combine and change over the course of a relationship</a:t>
            </a:r>
            <a:endParaRPr/>
          </a:p>
        </p:txBody>
      </p:sp>
      <p:cxnSp>
        <p:nvCxnSpPr>
          <p:cNvPr id="173" name="Google Shape;173;p30"/>
          <p:cNvCxnSpPr/>
          <p:nvPr/>
        </p:nvCxnSpPr>
        <p:spPr>
          <a:xfrm>
            <a:off x="916600" y="962050"/>
            <a:ext cx="36684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/>
          <p:nvPr/>
        </p:nvSpPr>
        <p:spPr>
          <a:xfrm>
            <a:off x="0" y="865800"/>
            <a:ext cx="5014500" cy="341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1"/>
          <p:cNvSpPr txBox="1"/>
          <p:nvPr>
            <p:ph type="title"/>
          </p:nvPr>
        </p:nvSpPr>
        <p:spPr>
          <a:xfrm>
            <a:off x="895163" y="1690704"/>
            <a:ext cx="3247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Why do we love?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0" name="Google Shape;180;p31"/>
          <p:cNvSpPr txBox="1"/>
          <p:nvPr>
            <p:ph idx="1" type="subTitle"/>
          </p:nvPr>
        </p:nvSpPr>
        <p:spPr>
          <a:xfrm>
            <a:off x="895163" y="3108204"/>
            <a:ext cx="3247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or why did we evolve the “most loving” brain on the planet?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1" name="Google Shape;181;p31"/>
          <p:cNvSpPr txBox="1"/>
          <p:nvPr>
            <p:ph idx="2" type="title"/>
          </p:nvPr>
        </p:nvSpPr>
        <p:spPr>
          <a:xfrm>
            <a:off x="1641413" y="1367754"/>
            <a:ext cx="1754700" cy="60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82" name="Google Shape;182;p31"/>
          <p:cNvPicPr preferRelativeResize="0"/>
          <p:nvPr/>
        </p:nvPicPr>
        <p:blipFill rotWithShape="1">
          <a:blip r:embed="rId3">
            <a:alphaModFix/>
          </a:blip>
          <a:srcRect b="4954" l="0" r="0" t="3302"/>
          <a:stretch/>
        </p:blipFill>
        <p:spPr>
          <a:xfrm>
            <a:off x="5185950" y="865800"/>
            <a:ext cx="3824701" cy="347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idx="1" type="body"/>
          </p:nvPr>
        </p:nvSpPr>
        <p:spPr>
          <a:xfrm>
            <a:off x="818250" y="1345650"/>
            <a:ext cx="3721200" cy="31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Suggested romantic love developed from courtship neuronal mechanisms  thus </a:t>
            </a:r>
            <a:r>
              <a:rPr i="1" lang="en"/>
              <a:t>romantic love is a human form of courtship behavior </a:t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Courtship behaviors in lower mammals: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increased energy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focused attention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obsessive following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affiliative gestures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possessive mate guarding</a:t>
            </a:r>
            <a:endParaRPr b="1"/>
          </a:p>
        </p:txBody>
      </p:sp>
      <p:sp>
        <p:nvSpPr>
          <p:cNvPr id="188" name="Google Shape;188;p32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COURTSHIP BEHAVIOR</a:t>
            </a:r>
            <a:endParaRPr/>
          </a:p>
        </p:txBody>
      </p:sp>
      <p:cxnSp>
        <p:nvCxnSpPr>
          <p:cNvPr id="189" name="Google Shape;189;p32"/>
          <p:cNvCxnSpPr/>
          <p:nvPr/>
        </p:nvCxnSpPr>
        <p:spPr>
          <a:xfrm>
            <a:off x="916600" y="962050"/>
            <a:ext cx="2704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0" name="Google Shape;1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3949" y="1021725"/>
            <a:ext cx="2971926" cy="355214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2"/>
          <p:cNvSpPr txBox="1"/>
          <p:nvPr/>
        </p:nvSpPr>
        <p:spPr>
          <a:xfrm>
            <a:off x="0" y="4781100"/>
            <a:ext cx="52035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A. 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De Boer, E.M. Van Buel, G.J. Ter Horst. </a:t>
            </a:r>
            <a:r>
              <a:rPr b="1" lang="en" sz="900">
                <a:latin typeface="Montserrat"/>
                <a:ea typeface="Montserrat"/>
                <a:cs typeface="Montserrat"/>
                <a:sym typeface="Montserrat"/>
              </a:rPr>
              <a:t>Love is More than Just a Kiss: A Nuerobiological Perspective on Love and Affection. </a:t>
            </a:r>
            <a:r>
              <a:rPr i="1" lang="en" sz="900">
                <a:latin typeface="Montserrat"/>
                <a:ea typeface="Montserrat"/>
                <a:cs typeface="Montserrat"/>
                <a:sym typeface="Montserrat"/>
              </a:rPr>
              <a:t>Neuroscience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 201(2012) 114-124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idx="1" type="body"/>
          </p:nvPr>
        </p:nvSpPr>
        <p:spPr>
          <a:xfrm>
            <a:off x="818250" y="1155150"/>
            <a:ext cx="3668100" cy="3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growing length of childhood </a:t>
            </a:r>
            <a:r>
              <a:rPr lang="en"/>
              <a:t>co-evolved with the </a:t>
            </a:r>
            <a:r>
              <a:rPr b="1" lang="en"/>
              <a:t>enlarging of the brain</a:t>
            </a:r>
            <a:r>
              <a:rPr lang="en"/>
              <a:t> and with the </a:t>
            </a:r>
            <a:r>
              <a:rPr b="1" lang="en"/>
              <a:t>development of complex bonding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Friendships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Romantic love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Parent-child attachment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Group loyalty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Caring for children for longer also saw the </a:t>
            </a:r>
            <a:r>
              <a:rPr i="1" lang="en"/>
              <a:t>proliferation of genes for bonding, altruism and cooperation in the human genome</a:t>
            </a:r>
            <a:endParaRPr i="1"/>
          </a:p>
        </p:txBody>
      </p:sp>
      <p:sp>
        <p:nvSpPr>
          <p:cNvPr id="197" name="Google Shape;197;p33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BIGGER BRAINS = BIGGER HEARTS</a:t>
            </a:r>
            <a:endParaRPr/>
          </a:p>
        </p:txBody>
      </p:sp>
      <p:cxnSp>
        <p:nvCxnSpPr>
          <p:cNvPr id="198" name="Google Shape;198;p33"/>
          <p:cNvCxnSpPr/>
          <p:nvPr/>
        </p:nvCxnSpPr>
        <p:spPr>
          <a:xfrm>
            <a:off x="916600" y="962050"/>
            <a:ext cx="2704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" name="Google Shape;199;p33"/>
          <p:cNvSpPr txBox="1"/>
          <p:nvPr/>
        </p:nvSpPr>
        <p:spPr>
          <a:xfrm>
            <a:off x="0" y="4781100"/>
            <a:ext cx="59721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G.J.O. Fletcher, J.A. Simpson, L. Campbell, N.C. Overall. </a:t>
            </a:r>
            <a:r>
              <a:rPr b="1" lang="en" sz="900">
                <a:latin typeface="Montserrat"/>
                <a:ea typeface="Montserrat"/>
                <a:cs typeface="Montserrat"/>
                <a:sym typeface="Montserrat"/>
              </a:rPr>
              <a:t>Pair-Bonding, Romantic Love, and Evolution: The Curious Case of </a:t>
            </a:r>
            <a:r>
              <a:rPr b="1" i="1" lang="en" sz="900">
                <a:latin typeface="Montserrat"/>
                <a:ea typeface="Montserrat"/>
                <a:cs typeface="Montserrat"/>
                <a:sym typeface="Montserrat"/>
              </a:rPr>
              <a:t>Homo Sapiens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i="1" lang="en" sz="900">
                <a:latin typeface="Montserrat"/>
                <a:ea typeface="Montserrat"/>
                <a:cs typeface="Montserrat"/>
                <a:sym typeface="Montserrat"/>
              </a:rPr>
              <a:t>Perspectives on Psychological Science. 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10(2015) 20-36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0" name="Google Shape;200;p33"/>
          <p:cNvPicPr preferRelativeResize="0"/>
          <p:nvPr/>
        </p:nvPicPr>
        <p:blipFill rotWithShape="1">
          <a:blip r:embed="rId3">
            <a:alphaModFix/>
          </a:blip>
          <a:srcRect b="0" l="0" r="0" t="1854"/>
          <a:stretch/>
        </p:blipFill>
        <p:spPr>
          <a:xfrm>
            <a:off x="4562550" y="1093475"/>
            <a:ext cx="4352850" cy="322065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/>
          <p:nvPr/>
        </p:nvSpPr>
        <p:spPr>
          <a:xfrm>
            <a:off x="4667250" y="1032475"/>
            <a:ext cx="2095500" cy="67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idx="1" type="body"/>
          </p:nvPr>
        </p:nvSpPr>
        <p:spPr>
          <a:xfrm>
            <a:off x="818250" y="1307550"/>
            <a:ext cx="3668100" cy="27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Evidence that the adult attachment system evolved from the mother-infant attachment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Both systems designed to </a:t>
            </a:r>
            <a:r>
              <a:rPr b="1" lang="en"/>
              <a:t>keep two individuals together</a:t>
            </a:r>
            <a:r>
              <a:rPr lang="en"/>
              <a:t> for a certain period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brain circuits and major hormonal players in both are </a:t>
            </a:r>
            <a:r>
              <a:rPr b="1" lang="en"/>
              <a:t>largely similar </a:t>
            </a:r>
            <a:endParaRPr b="1"/>
          </a:p>
        </p:txBody>
      </p:sp>
      <p:sp>
        <p:nvSpPr>
          <p:cNvPr id="207" name="Google Shape;207;p34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ROMANTIC LOVE FROM MATERNAL LOVE</a:t>
            </a:r>
            <a:endParaRPr/>
          </a:p>
        </p:txBody>
      </p:sp>
      <p:cxnSp>
        <p:nvCxnSpPr>
          <p:cNvPr id="208" name="Google Shape;208;p34"/>
          <p:cNvCxnSpPr/>
          <p:nvPr/>
        </p:nvCxnSpPr>
        <p:spPr>
          <a:xfrm>
            <a:off x="916600" y="962050"/>
            <a:ext cx="2704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" name="Google Shape;209;p34"/>
          <p:cNvSpPr txBox="1"/>
          <p:nvPr/>
        </p:nvSpPr>
        <p:spPr>
          <a:xfrm>
            <a:off x="0" y="4781100"/>
            <a:ext cx="42960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A. Bartels, S. Zeki. </a:t>
            </a:r>
            <a:r>
              <a:rPr b="1" lang="en" sz="900">
                <a:latin typeface="Montserrat"/>
                <a:ea typeface="Montserrat"/>
                <a:cs typeface="Montserrat"/>
                <a:sym typeface="Montserrat"/>
              </a:rPr>
              <a:t>The neural correlates of maternal and romantic love. </a:t>
            </a:r>
            <a:r>
              <a:rPr i="1" lang="en" sz="900">
                <a:latin typeface="Montserrat"/>
                <a:ea typeface="Montserrat"/>
                <a:cs typeface="Montserrat"/>
                <a:sym typeface="Montserrat"/>
              </a:rPr>
              <a:t>NeuroImage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 (2004) 21:3. 1155-1166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0" name="Google Shape;2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5850" y="1292513"/>
            <a:ext cx="4718305" cy="230320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4"/>
          <p:cNvSpPr txBox="1"/>
          <p:nvPr/>
        </p:nvSpPr>
        <p:spPr>
          <a:xfrm>
            <a:off x="4229175" y="3557175"/>
            <a:ext cx="2972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pc = posterior cingulate cortex, 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mp = mesial prefrontal/paracingulate gyrus; 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mt = middle temporal cortex; 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" name="Google Shape;212;p34"/>
          <p:cNvSpPr txBox="1"/>
          <p:nvPr/>
        </p:nvSpPr>
        <p:spPr>
          <a:xfrm>
            <a:off x="7103750" y="3557175"/>
            <a:ext cx="2078400" cy="4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op = occipitoparietal junction; 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tp = temporal pole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/>
          <p:nvPr/>
        </p:nvSpPr>
        <p:spPr>
          <a:xfrm>
            <a:off x="0" y="865800"/>
            <a:ext cx="5014500" cy="341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5"/>
          <p:cNvSpPr txBox="1"/>
          <p:nvPr>
            <p:ph type="title"/>
          </p:nvPr>
        </p:nvSpPr>
        <p:spPr>
          <a:xfrm>
            <a:off x="895163" y="1690704"/>
            <a:ext cx="3247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Brain Chemistry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9" name="Google Shape;219;p35"/>
          <p:cNvSpPr txBox="1"/>
          <p:nvPr>
            <p:ph idx="1" type="subTitle"/>
          </p:nvPr>
        </p:nvSpPr>
        <p:spPr>
          <a:xfrm>
            <a:off x="895163" y="3108204"/>
            <a:ext cx="3247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Is love really a drug? Or is it more like a disease?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0" name="Google Shape;220;p35"/>
          <p:cNvSpPr txBox="1"/>
          <p:nvPr>
            <p:ph idx="2" type="title"/>
          </p:nvPr>
        </p:nvSpPr>
        <p:spPr>
          <a:xfrm>
            <a:off x="1641413" y="1367754"/>
            <a:ext cx="1754700" cy="60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21" name="Google Shape;221;p35"/>
          <p:cNvPicPr preferRelativeResize="0"/>
          <p:nvPr/>
        </p:nvPicPr>
        <p:blipFill rotWithShape="1">
          <a:blip r:embed="rId3">
            <a:alphaModFix/>
          </a:blip>
          <a:srcRect b="4954" l="0" r="0" t="3302"/>
          <a:stretch/>
        </p:blipFill>
        <p:spPr>
          <a:xfrm>
            <a:off x="5185950" y="865800"/>
            <a:ext cx="3824701" cy="347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6"/>
          <p:cNvPicPr preferRelativeResize="0"/>
          <p:nvPr/>
        </p:nvPicPr>
        <p:blipFill rotWithShape="1">
          <a:blip r:embed="rId3">
            <a:alphaModFix/>
          </a:blip>
          <a:srcRect b="0" l="51252" r="0" t="11878"/>
          <a:stretch/>
        </p:blipFill>
        <p:spPr>
          <a:xfrm>
            <a:off x="6080750" y="1638250"/>
            <a:ext cx="1545336" cy="1493537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6"/>
          <p:cNvSpPr/>
          <p:nvPr/>
        </p:nvSpPr>
        <p:spPr>
          <a:xfrm>
            <a:off x="5581650" y="1204575"/>
            <a:ext cx="2286000" cy="2286000"/>
          </a:xfrm>
          <a:prstGeom prst="ellipse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36"/>
          <p:cNvPicPr preferRelativeResize="0"/>
          <p:nvPr/>
        </p:nvPicPr>
        <p:blipFill rotWithShape="1">
          <a:blip r:embed="rId4">
            <a:alphaModFix/>
          </a:blip>
          <a:srcRect b="0" l="0" r="53031" t="10833"/>
          <a:stretch/>
        </p:blipFill>
        <p:spPr>
          <a:xfrm>
            <a:off x="1993825" y="1563375"/>
            <a:ext cx="1529549" cy="15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6"/>
          <p:cNvSpPr/>
          <p:nvPr/>
        </p:nvSpPr>
        <p:spPr>
          <a:xfrm>
            <a:off x="1463200" y="1204563"/>
            <a:ext cx="2286000" cy="2286000"/>
          </a:xfrm>
          <a:prstGeom prst="ellipse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6"/>
          <p:cNvSpPr txBox="1"/>
          <p:nvPr>
            <p:ph type="title"/>
          </p:nvPr>
        </p:nvSpPr>
        <p:spPr>
          <a:xfrm>
            <a:off x="818250" y="459775"/>
            <a:ext cx="75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NEUROPEPTIDES</a:t>
            </a:r>
            <a:endParaRPr/>
          </a:p>
        </p:txBody>
      </p:sp>
      <p:sp>
        <p:nvSpPr>
          <p:cNvPr id="231" name="Google Shape;231;p36"/>
          <p:cNvSpPr txBox="1"/>
          <p:nvPr>
            <p:ph idx="2" type="title"/>
          </p:nvPr>
        </p:nvSpPr>
        <p:spPr>
          <a:xfrm>
            <a:off x="1463200" y="3585700"/>
            <a:ext cx="22860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OXYTOCIN</a:t>
            </a:r>
            <a:endParaRPr sz="1800"/>
          </a:p>
        </p:txBody>
      </p:sp>
      <p:sp>
        <p:nvSpPr>
          <p:cNvPr id="232" name="Google Shape;232;p36"/>
          <p:cNvSpPr txBox="1"/>
          <p:nvPr>
            <p:ph idx="1" type="subTitle"/>
          </p:nvPr>
        </p:nvSpPr>
        <p:spPr>
          <a:xfrm>
            <a:off x="1097500" y="3918675"/>
            <a:ext cx="3017400" cy="7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Principle Actions: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Muscle contractions in labor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Releasing milk during lactation</a:t>
            </a:r>
            <a:endParaRPr sz="1400"/>
          </a:p>
        </p:txBody>
      </p:sp>
      <p:sp>
        <p:nvSpPr>
          <p:cNvPr id="233" name="Google Shape;233;p36"/>
          <p:cNvSpPr txBox="1"/>
          <p:nvPr>
            <p:ph idx="3" type="title"/>
          </p:nvPr>
        </p:nvSpPr>
        <p:spPr>
          <a:xfrm>
            <a:off x="5581650" y="3586453"/>
            <a:ext cx="22860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VASOPRESSIN</a:t>
            </a:r>
            <a:endParaRPr sz="1800"/>
          </a:p>
        </p:txBody>
      </p:sp>
      <p:sp>
        <p:nvSpPr>
          <p:cNvPr id="234" name="Google Shape;234;p36"/>
          <p:cNvSpPr txBox="1"/>
          <p:nvPr>
            <p:ph idx="4" type="subTitle"/>
          </p:nvPr>
        </p:nvSpPr>
        <p:spPr>
          <a:xfrm>
            <a:off x="5215948" y="3920175"/>
            <a:ext cx="3017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Principle Actions: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Cardiovascular function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Maintenance of blood pressure</a:t>
            </a:r>
            <a:endParaRPr sz="1400"/>
          </a:p>
        </p:txBody>
      </p:sp>
      <p:cxnSp>
        <p:nvCxnSpPr>
          <p:cNvPr id="235" name="Google Shape;235;p36"/>
          <p:cNvCxnSpPr/>
          <p:nvPr/>
        </p:nvCxnSpPr>
        <p:spPr>
          <a:xfrm>
            <a:off x="916600" y="962050"/>
            <a:ext cx="3379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" name="Google Shape;236;p36"/>
          <p:cNvSpPr/>
          <p:nvPr/>
        </p:nvSpPr>
        <p:spPr>
          <a:xfrm>
            <a:off x="1912625" y="1840225"/>
            <a:ext cx="514200" cy="171300"/>
          </a:xfrm>
          <a:prstGeom prst="ellipse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6"/>
          <p:cNvSpPr/>
          <p:nvPr/>
        </p:nvSpPr>
        <p:spPr>
          <a:xfrm>
            <a:off x="2931800" y="2783200"/>
            <a:ext cx="514200" cy="171300"/>
          </a:xfrm>
          <a:prstGeom prst="ellipse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6"/>
          <p:cNvSpPr/>
          <p:nvPr/>
        </p:nvSpPr>
        <p:spPr>
          <a:xfrm>
            <a:off x="6080750" y="1887850"/>
            <a:ext cx="514200" cy="171300"/>
          </a:xfrm>
          <a:prstGeom prst="ellipse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6"/>
          <p:cNvSpPr/>
          <p:nvPr/>
        </p:nvSpPr>
        <p:spPr>
          <a:xfrm>
            <a:off x="7070400" y="2783200"/>
            <a:ext cx="591900" cy="171300"/>
          </a:xfrm>
          <a:prstGeom prst="ellipse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6"/>
          <p:cNvSpPr txBox="1"/>
          <p:nvPr/>
        </p:nvSpPr>
        <p:spPr>
          <a:xfrm>
            <a:off x="0" y="4781100"/>
            <a:ext cx="42960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Jacek Debiec. </a:t>
            </a:r>
            <a:r>
              <a:rPr b="1" lang="en" sz="900">
                <a:latin typeface="Montserrat"/>
                <a:ea typeface="Montserrat"/>
                <a:cs typeface="Montserrat"/>
                <a:sym typeface="Montserrat"/>
              </a:rPr>
              <a:t>From affiliative behaviors to romantic feelings: A role of nanopeptides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i="1" lang="en" sz="900">
                <a:latin typeface="Montserrat"/>
                <a:ea typeface="Montserrat"/>
                <a:cs typeface="Montserrat"/>
                <a:sym typeface="Montserrat"/>
              </a:rPr>
              <a:t>FEBS Letters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 581(2007) 2580-2586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SA Template">
  <a:themeElements>
    <a:clrScheme name="Simple Light">
      <a:dk1>
        <a:srgbClr val="000000"/>
      </a:dk1>
      <a:lt1>
        <a:srgbClr val="FFFFFF"/>
      </a:lt1>
      <a:dk2>
        <a:srgbClr val="393E41"/>
      </a:dk2>
      <a:lt2>
        <a:srgbClr val="FFFFFF"/>
      </a:lt2>
      <a:accent1>
        <a:srgbClr val="011936"/>
      </a:accent1>
      <a:accent2>
        <a:srgbClr val="393E41"/>
      </a:accent2>
      <a:accent3>
        <a:srgbClr val="81C14B"/>
      </a:accent3>
      <a:accent4>
        <a:srgbClr val="EA5D67"/>
      </a:accent4>
      <a:accent5>
        <a:srgbClr val="81C14B"/>
      </a:accent5>
      <a:accent6>
        <a:srgbClr val="91C564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